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9" r:id="rId2"/>
    <p:sldId id="260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5" r:id="rId15"/>
    <p:sldId id="273" r:id="rId16"/>
    <p:sldId id="274" r:id="rId17"/>
    <p:sldId id="276" r:id="rId18"/>
    <p:sldId id="277" r:id="rId19"/>
    <p:sldId id="278" r:id="rId20"/>
    <p:sldId id="279" r:id="rId2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24" autoAdjust="0"/>
    <p:restoredTop sz="89424" autoAdjust="0"/>
  </p:normalViewPr>
  <p:slideViewPr>
    <p:cSldViewPr snapToGrid="0">
      <p:cViewPr varScale="1">
        <p:scale>
          <a:sx n="102" d="100"/>
          <a:sy n="102" d="100"/>
        </p:scale>
        <p:origin x="7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110E9-6CB1-43F5-82AB-5362EA871826}" type="datetimeFigureOut">
              <a:rPr lang="nl-NL" smtClean="0"/>
              <a:t>7-4-2020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CACC89-FBE0-44B1-9971-18456868FB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0026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Foto van Jacco’s techniek, Beemster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CACC89-FBE0-44B1-9971-18456868FB91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5389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1752600"/>
            <a:ext cx="12192000" cy="510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7954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42751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70" y="368515"/>
            <a:ext cx="2101430" cy="107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020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7CD7-E635-4188-A2E7-278E8CFDF2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0355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7CD7-E635-4188-A2E7-278E8CFDF2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1127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AA7AF4-39F9-40E5-A76E-4D42D499E2A7}" type="datetimeFigureOut">
              <a:rPr lang="nl-NL" smtClean="0"/>
              <a:t>6-4-2020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7CD7-E635-4188-A2E7-278E8CFDF2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4960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1752600"/>
            <a:ext cx="12192000" cy="510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08400" y="2247901"/>
            <a:ext cx="8483600" cy="207486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708400" y="4414838"/>
            <a:ext cx="8483600" cy="20875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70" y="368515"/>
            <a:ext cx="2101430" cy="1076536"/>
          </a:xfrm>
          <a:prstGeom prst="rect">
            <a:avLst/>
          </a:prstGeom>
        </p:spPr>
      </p:pic>
      <p:sp>
        <p:nvSpPr>
          <p:cNvPr id="8" name="Tijdelijke aanduiding voor afbeelding 2"/>
          <p:cNvSpPr>
            <a:spLocks noGrp="1"/>
          </p:cNvSpPr>
          <p:nvPr>
            <p:ph type="pic" idx="13"/>
          </p:nvPr>
        </p:nvSpPr>
        <p:spPr>
          <a:xfrm>
            <a:off x="0" y="1741486"/>
            <a:ext cx="3708400" cy="51165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68246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6465277" y="6356350"/>
            <a:ext cx="4114800" cy="365125"/>
          </a:xfrm>
        </p:spPr>
        <p:txBody>
          <a:bodyPr/>
          <a:lstStyle>
            <a:lvl1pPr algn="r">
              <a:defRPr/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F967CD7-E635-4188-A2E7-278E8CFDF299}" type="slidenum">
              <a:rPr lang="nl-NL" smtClean="0"/>
              <a:t>‹nr.›</a:t>
            </a:fld>
            <a:endParaRPr lang="nl-NL"/>
          </a:p>
        </p:txBody>
      </p:sp>
      <p:cxnSp>
        <p:nvCxnSpPr>
          <p:cNvPr id="7" name="Rechte verbindingslijn 6"/>
          <p:cNvCxnSpPr/>
          <p:nvPr userDrawn="1"/>
        </p:nvCxnSpPr>
        <p:spPr>
          <a:xfrm>
            <a:off x="381000" y="1231900"/>
            <a:ext cx="114427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63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3213101"/>
            <a:ext cx="11404600" cy="134937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81000" y="4589463"/>
            <a:ext cx="11404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7CD7-E635-4188-A2E7-278E8CFDF299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idx="13"/>
          </p:nvPr>
        </p:nvSpPr>
        <p:spPr>
          <a:xfrm>
            <a:off x="0" y="1"/>
            <a:ext cx="12192000" cy="3213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825328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81000" y="1825625"/>
            <a:ext cx="5638800" cy="4351338"/>
          </a:xfrm>
        </p:spPr>
        <p:txBody>
          <a:bodyPr/>
          <a:lstStyle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51500" cy="4351338"/>
          </a:xfrm>
        </p:spPr>
        <p:txBody>
          <a:bodyPr/>
          <a:lstStyle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7CD7-E635-4188-A2E7-278E8CFDF299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Rechte verbindingslijn 7"/>
          <p:cNvCxnSpPr/>
          <p:nvPr userDrawn="1"/>
        </p:nvCxnSpPr>
        <p:spPr>
          <a:xfrm>
            <a:off x="381000" y="1231900"/>
            <a:ext cx="114427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063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 + icon/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81000" y="1825625"/>
            <a:ext cx="5638800" cy="1958975"/>
          </a:xfrm>
        </p:spPr>
        <p:txBody>
          <a:bodyPr/>
          <a:lstStyle>
            <a:lvl1pPr marL="0" indent="0">
              <a:buNone/>
              <a:defRPr/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51500" cy="1958975"/>
          </a:xfrm>
        </p:spPr>
        <p:txBody>
          <a:bodyPr/>
          <a:lstStyle>
            <a:lvl1pPr marL="0" indent="0">
              <a:buNone/>
              <a:defRPr/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7CD7-E635-4188-A2E7-278E8CFDF299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half" idx="13"/>
          </p:nvPr>
        </p:nvSpPr>
        <p:spPr>
          <a:xfrm>
            <a:off x="381000" y="4419600"/>
            <a:ext cx="5638800" cy="1663700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3"/>
          <p:cNvSpPr>
            <a:spLocks noGrp="1"/>
          </p:cNvSpPr>
          <p:nvPr>
            <p:ph type="body" sz="half" idx="14"/>
          </p:nvPr>
        </p:nvSpPr>
        <p:spPr>
          <a:xfrm>
            <a:off x="381000" y="3898900"/>
            <a:ext cx="5638800" cy="495300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half" idx="15"/>
          </p:nvPr>
        </p:nvSpPr>
        <p:spPr>
          <a:xfrm>
            <a:off x="6173788" y="4419600"/>
            <a:ext cx="5649912" cy="1663700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tekst 3"/>
          <p:cNvSpPr>
            <a:spLocks noGrp="1"/>
          </p:cNvSpPr>
          <p:nvPr>
            <p:ph type="body" sz="half" idx="16"/>
          </p:nvPr>
        </p:nvSpPr>
        <p:spPr>
          <a:xfrm>
            <a:off x="6173788" y="3898900"/>
            <a:ext cx="5649912" cy="495300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2" name="Rechte verbindingslijn 11"/>
          <p:cNvCxnSpPr/>
          <p:nvPr userDrawn="1"/>
        </p:nvCxnSpPr>
        <p:spPr>
          <a:xfrm>
            <a:off x="381000" y="1231900"/>
            <a:ext cx="114427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483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drie + icon/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06400" y="1825625"/>
            <a:ext cx="3568700" cy="1958975"/>
          </a:xfrm>
        </p:spPr>
        <p:txBody>
          <a:bodyPr/>
          <a:lstStyle>
            <a:lvl1pPr marL="0" indent="0">
              <a:buNone/>
              <a:defRPr/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7CD7-E635-4188-A2E7-278E8CFDF299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half" idx="13"/>
          </p:nvPr>
        </p:nvSpPr>
        <p:spPr>
          <a:xfrm>
            <a:off x="406400" y="4419600"/>
            <a:ext cx="3568700" cy="1663700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3"/>
          <p:cNvSpPr>
            <a:spLocks noGrp="1"/>
          </p:cNvSpPr>
          <p:nvPr>
            <p:ph type="body" sz="half" idx="14"/>
          </p:nvPr>
        </p:nvSpPr>
        <p:spPr>
          <a:xfrm>
            <a:off x="406400" y="3898900"/>
            <a:ext cx="3568700" cy="495300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8" name="Tijdelijke aanduiding voor inhoud 2"/>
          <p:cNvSpPr>
            <a:spLocks noGrp="1"/>
          </p:cNvSpPr>
          <p:nvPr>
            <p:ph sz="half" idx="15"/>
          </p:nvPr>
        </p:nvSpPr>
        <p:spPr>
          <a:xfrm>
            <a:off x="8267700" y="1825625"/>
            <a:ext cx="3568700" cy="1958975"/>
          </a:xfrm>
        </p:spPr>
        <p:txBody>
          <a:bodyPr/>
          <a:lstStyle>
            <a:lvl1pPr marL="0" indent="0">
              <a:buNone/>
              <a:defRPr/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Tijdelijke aanduiding voor tekst 3"/>
          <p:cNvSpPr>
            <a:spLocks noGrp="1"/>
          </p:cNvSpPr>
          <p:nvPr>
            <p:ph type="body" sz="half" idx="16"/>
          </p:nvPr>
        </p:nvSpPr>
        <p:spPr>
          <a:xfrm>
            <a:off x="8267700" y="4419600"/>
            <a:ext cx="3568700" cy="1663700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ijdelijke aanduiding voor tekst 3"/>
          <p:cNvSpPr>
            <a:spLocks noGrp="1"/>
          </p:cNvSpPr>
          <p:nvPr>
            <p:ph type="body" sz="half" idx="17"/>
          </p:nvPr>
        </p:nvSpPr>
        <p:spPr>
          <a:xfrm>
            <a:off x="8267700" y="3898900"/>
            <a:ext cx="3568700" cy="495300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1" name="Tijdelijke aanduiding voor inhoud 2"/>
          <p:cNvSpPr>
            <a:spLocks noGrp="1"/>
          </p:cNvSpPr>
          <p:nvPr>
            <p:ph sz="half" idx="18"/>
          </p:nvPr>
        </p:nvSpPr>
        <p:spPr>
          <a:xfrm>
            <a:off x="4368800" y="1825625"/>
            <a:ext cx="3568700" cy="1958975"/>
          </a:xfrm>
        </p:spPr>
        <p:txBody>
          <a:bodyPr/>
          <a:lstStyle>
            <a:lvl1pPr marL="0" indent="0">
              <a:buNone/>
              <a:defRPr/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ijdelijke aanduiding voor tekst 3"/>
          <p:cNvSpPr>
            <a:spLocks noGrp="1"/>
          </p:cNvSpPr>
          <p:nvPr>
            <p:ph type="body" sz="half" idx="19"/>
          </p:nvPr>
        </p:nvSpPr>
        <p:spPr>
          <a:xfrm>
            <a:off x="4368800" y="4419600"/>
            <a:ext cx="3568700" cy="1663700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Tijdelijke aanduiding voor tekst 3"/>
          <p:cNvSpPr>
            <a:spLocks noGrp="1"/>
          </p:cNvSpPr>
          <p:nvPr>
            <p:ph type="body" sz="half" idx="20"/>
          </p:nvPr>
        </p:nvSpPr>
        <p:spPr>
          <a:xfrm>
            <a:off x="4368800" y="3898900"/>
            <a:ext cx="3568700" cy="495300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24" name="Rechte verbindingslijn 23"/>
          <p:cNvCxnSpPr/>
          <p:nvPr userDrawn="1"/>
        </p:nvCxnSpPr>
        <p:spPr>
          <a:xfrm>
            <a:off x="381000" y="1231900"/>
            <a:ext cx="114427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722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365125"/>
            <a:ext cx="114554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81000" y="1681163"/>
            <a:ext cx="5616575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81000" y="2505075"/>
            <a:ext cx="5616575" cy="3684588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6420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664200" cy="3684588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7CD7-E635-4188-A2E7-278E8CFDF299}" type="slidenum">
              <a:rPr lang="nl-NL" smtClean="0"/>
              <a:t>‹nr.›</a:t>
            </a:fld>
            <a:endParaRPr lang="nl-NL"/>
          </a:p>
        </p:txBody>
      </p:sp>
      <p:cxnSp>
        <p:nvCxnSpPr>
          <p:cNvPr id="10" name="Rechte verbindingslijn 9"/>
          <p:cNvCxnSpPr/>
          <p:nvPr userDrawn="1"/>
        </p:nvCxnSpPr>
        <p:spPr>
          <a:xfrm>
            <a:off x="381000" y="1231900"/>
            <a:ext cx="114427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665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7CD7-E635-4188-A2E7-278E8CFDF2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3217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81000" y="174625"/>
            <a:ext cx="11442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81000" y="1500188"/>
            <a:ext cx="11442700" cy="4676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788150" y="6356350"/>
            <a:ext cx="4526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81000" y="6343650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/>
                </a:solidFill>
              </a:defRPr>
            </a:lvl1pPr>
          </a:lstStyle>
          <a:p>
            <a:fld id="{7F967CD7-E635-4188-A2E7-278E8CFDF29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189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1" r:id="rId4"/>
    <p:sldLayoutId id="2147483652" r:id="rId5"/>
    <p:sldLayoutId id="2147483660" r:id="rId6"/>
    <p:sldLayoutId id="2147483661" r:id="rId7"/>
    <p:sldLayoutId id="2147483653" r:id="rId8"/>
    <p:sldLayoutId id="2147483654" r:id="rId9"/>
    <p:sldLayoutId id="2147483655" r:id="rId10"/>
    <p:sldLayoutId id="2147483656" r:id="rId11"/>
    <p:sldLayoutId id="214748365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u="none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rkenningen.nl/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dministratie.erkenningen.nl/Portals/1/20181123%20Schema%20licentie%20Gewasbescherming.pdf?ver=2018-11-23-112352-090" TargetMode="External"/><Relationship Id="rId2" Type="http://schemas.openxmlformats.org/officeDocument/2006/relationships/hyperlink" Target="http://www.erkenningen.nl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Uitvoeren gewasbescherming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Op basis van Cursusboek Uitvoeren gewasbescherming Versie 2020, Hoofdstuk 7</a:t>
            </a:r>
          </a:p>
        </p:txBody>
      </p:sp>
      <p:pic>
        <p:nvPicPr>
          <p:cNvPr id="8" name="Tijdelijke aanduiding voor afbeelding 7" descr="Afbeelding met buiten, plant, groen, groot&#10;&#10;Automatisch gegenereerde beschrijving">
            <a:extLst>
              <a:ext uri="{FF2B5EF4-FFF2-40B4-BE49-F238E27FC236}">
                <a16:creationId xmlns:a16="http://schemas.microsoft.com/office/drawing/2014/main" id="{E14F72AA-09E7-481D-BAAE-8A8FD1C21D0B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86" b="42760"/>
          <a:stretch/>
        </p:blipFill>
        <p:spPr>
          <a:xfrm>
            <a:off x="0" y="0"/>
            <a:ext cx="12192000" cy="3168870"/>
          </a:xfr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7DFF3D26-585B-43CD-AB91-AA58E8DC2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313" y="5233271"/>
            <a:ext cx="3115974" cy="88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48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3D5535-8B00-4D0E-A494-B315D309A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E26F297-2A93-4C4F-AE70-B88A0EEC6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8. Wat is het doel van de gewasbeschermingsmonitor?</a:t>
            </a:r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Het bijhouden van teeltresultaten en daarmee verbeterpunten vinden voor de nieuwe teelt.</a:t>
            </a:r>
          </a:p>
          <a:p>
            <a:pPr marL="0" indent="0">
              <a:buNone/>
            </a:pPr>
            <a:r>
              <a:rPr lang="nl-NL" dirty="0"/>
              <a:t>9. Wat zijn beslissingsondersteunende systemen?</a:t>
            </a:r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Beslissingsondersteunende systemen (BOS) zijn adviesprogramma’s.</a:t>
            </a:r>
          </a:p>
          <a:p>
            <a:pPr marL="0" indent="0">
              <a:buNone/>
            </a:pPr>
            <a:r>
              <a:rPr lang="nl-NL" dirty="0"/>
              <a:t>10. Wat wordt bedoeld met ‘een geïntegreerde benadering van de teelt’?</a:t>
            </a:r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Geïntegreerde benadering is gewasbescherming die werkt volgens de principes van IPM.</a:t>
            </a:r>
          </a:p>
        </p:txBody>
      </p:sp>
    </p:spTree>
    <p:extLst>
      <p:ext uri="{BB962C8B-B14F-4D97-AF65-F5344CB8AC3E}">
        <p14:creationId xmlns:p14="http://schemas.microsoft.com/office/powerpoint/2010/main" val="86457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610907-037B-4EC8-955A-CD5016772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Controlerende instanties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853DAC2-A027-46B0-BA5B-42C32B6D2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NVWA (Nederlandse Voedsel- en Warenautoriteit) controleert op</a:t>
            </a:r>
          </a:p>
          <a:p>
            <a:pPr lvl="1"/>
            <a:r>
              <a:rPr lang="nl-NL" dirty="0"/>
              <a:t>Juiste bewijs van vakbekwaamheid</a:t>
            </a:r>
          </a:p>
          <a:p>
            <a:pPr lvl="1"/>
            <a:r>
              <a:rPr lang="nl-NL" dirty="0"/>
              <a:t>Gebruik van toegelaten middelen volgens het etiket (wettelijk gebruiksvoorschrift)</a:t>
            </a:r>
          </a:p>
          <a:p>
            <a:pPr lvl="1"/>
            <a:r>
              <a:rPr lang="nl-NL" dirty="0"/>
              <a:t>Beheer van niet-toegelaten middelen</a:t>
            </a:r>
          </a:p>
          <a:p>
            <a:pPr lvl="1"/>
            <a:r>
              <a:rPr lang="nl-NL" dirty="0" err="1"/>
              <a:t>Middelenadminstratie</a:t>
            </a:r>
            <a:r>
              <a:rPr lang="nl-NL" dirty="0"/>
              <a:t> en gewasbeschermingsmonitor</a:t>
            </a:r>
          </a:p>
          <a:p>
            <a:pPr lvl="1"/>
            <a:r>
              <a:rPr lang="nl-NL" dirty="0"/>
              <a:t>Actuele W-nummers</a:t>
            </a:r>
          </a:p>
          <a:p>
            <a:pPr lvl="1"/>
            <a:r>
              <a:rPr lang="nl-NL" dirty="0"/>
              <a:t>Deugdelijke opslag</a:t>
            </a:r>
          </a:p>
          <a:p>
            <a:pPr lvl="1"/>
            <a:r>
              <a:rPr lang="nl-NL" dirty="0"/>
              <a:t>Regelgeving uit het Activiteitenbesluit</a:t>
            </a:r>
          </a:p>
          <a:p>
            <a:pPr lvl="1"/>
            <a:r>
              <a:rPr lang="nl-NL" dirty="0"/>
              <a:t>Overschrijding residunormen</a:t>
            </a:r>
          </a:p>
          <a:p>
            <a:pPr lvl="1"/>
            <a:r>
              <a:rPr lang="nl-NL" dirty="0"/>
              <a:t>Quarantaine organismen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65086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076A77-5149-4231-9247-6E70D65D8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Andere controlerende instanties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410AD7-7CDC-48FC-97DB-5252A01AB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25461"/>
            <a:ext cx="11442700" cy="5016615"/>
          </a:xfrm>
        </p:spPr>
        <p:txBody>
          <a:bodyPr>
            <a:normAutofit fontScale="92500" lnSpcReduction="20000"/>
          </a:bodyPr>
          <a:lstStyle/>
          <a:p>
            <a:r>
              <a:rPr lang="nl-NL" dirty="0"/>
              <a:t>Inspectie SZW controleert op Arbowetgeving</a:t>
            </a:r>
          </a:p>
          <a:p>
            <a:pPr lvl="1"/>
            <a:r>
              <a:rPr lang="nl-NL" dirty="0"/>
              <a:t>Veilig gebruik</a:t>
            </a:r>
          </a:p>
          <a:p>
            <a:pPr lvl="1"/>
            <a:r>
              <a:rPr lang="nl-NL" dirty="0"/>
              <a:t>Juiste </a:t>
            </a:r>
            <a:r>
              <a:rPr lang="nl-NL" dirty="0" err="1"/>
              <a:t>PBM’s</a:t>
            </a:r>
            <a:endParaRPr lang="nl-NL" dirty="0"/>
          </a:p>
          <a:p>
            <a:r>
              <a:rPr lang="nl-NL" dirty="0"/>
              <a:t>ILENT (inspectie leefomgeving en transport)</a:t>
            </a:r>
          </a:p>
          <a:p>
            <a:pPr lvl="1"/>
            <a:r>
              <a:rPr lang="nl-NL" dirty="0"/>
              <a:t>Afvalverwerking, biociden</a:t>
            </a:r>
          </a:p>
          <a:p>
            <a:pPr lvl="1"/>
            <a:r>
              <a:rPr lang="nl-NL" dirty="0"/>
              <a:t>Milieu</a:t>
            </a:r>
          </a:p>
          <a:p>
            <a:pPr lvl="1"/>
            <a:r>
              <a:rPr lang="nl-NL" dirty="0"/>
              <a:t>Transport</a:t>
            </a:r>
          </a:p>
          <a:p>
            <a:r>
              <a:rPr lang="nl-NL" dirty="0"/>
              <a:t>Gemeente – via RUD / OD – regionale uitvoeringsdienst of Omgevingsdienst</a:t>
            </a:r>
          </a:p>
          <a:p>
            <a:pPr lvl="1"/>
            <a:r>
              <a:rPr lang="nl-NL" dirty="0"/>
              <a:t>Omgevingsvergunning</a:t>
            </a:r>
          </a:p>
          <a:p>
            <a:r>
              <a:rPr lang="nl-NL" dirty="0"/>
              <a:t>Waterschap</a:t>
            </a:r>
          </a:p>
          <a:p>
            <a:pPr lvl="1"/>
            <a:r>
              <a:rPr lang="nl-NL" dirty="0"/>
              <a:t>Onderdelen van het activiteitenbesluit met betrekking tot afvalwater en drift</a:t>
            </a:r>
          </a:p>
          <a:p>
            <a:pPr lvl="1"/>
            <a:r>
              <a:rPr lang="nl-NL" dirty="0"/>
              <a:t>Controle op omgevingsvergunning</a:t>
            </a:r>
          </a:p>
          <a:p>
            <a:r>
              <a:rPr lang="nl-NL" dirty="0"/>
              <a:t>Certificerende instellingen (SGS </a:t>
            </a:r>
            <a:r>
              <a:rPr lang="nl-NL" dirty="0" err="1"/>
              <a:t>Agrocontrol</a:t>
            </a:r>
            <a:r>
              <a:rPr lang="nl-NL" dirty="0"/>
              <a:t>, </a:t>
            </a:r>
            <a:r>
              <a:rPr lang="nl-NL" dirty="0" err="1"/>
              <a:t>Vinçotte</a:t>
            </a:r>
            <a:r>
              <a:rPr lang="nl-NL" dirty="0"/>
              <a:t> </a:t>
            </a:r>
            <a:r>
              <a:rPr lang="nl-NL" dirty="0" err="1"/>
              <a:t>Isacert</a:t>
            </a:r>
            <a:r>
              <a:rPr lang="nl-NL" dirty="0"/>
              <a:t>, Control Union)</a:t>
            </a:r>
          </a:p>
          <a:p>
            <a:pPr lvl="1"/>
            <a:r>
              <a:rPr lang="nl-NL" dirty="0"/>
              <a:t>Aanvullende regels zoals EKO, Global GAP, VVAK, BRC+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406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8C26F7-806F-4A51-9D78-323D0AE78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0EC487-99AE-4BD9-BDF2-1587BA5A7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11. Welke instantie controleert of je middelen volgens de toelatingsvoorwaarden toepast?</a:t>
            </a:r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NVWA</a:t>
            </a:r>
          </a:p>
          <a:p>
            <a:pPr marL="0" indent="0">
              <a:buNone/>
            </a:pPr>
            <a:r>
              <a:rPr lang="nl-NL" dirty="0"/>
              <a:t>12. Welke taak heeft de arbeidsinspectie als het gaat om het uitvoeren van de gewasbescherming?</a:t>
            </a:r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Arbeidsinspectie kijkt naar veiligheid, voorzieningen en ongevallen.</a:t>
            </a:r>
          </a:p>
        </p:txBody>
      </p:sp>
    </p:spTree>
    <p:extLst>
      <p:ext uri="{BB962C8B-B14F-4D97-AF65-F5344CB8AC3E}">
        <p14:creationId xmlns:p14="http://schemas.microsoft.com/office/powerpoint/2010/main" val="410310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404C29-5C45-4E10-AE25-E41EF0096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Bewijs van vakbekwaamheid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0AF4E9-80DE-48AC-A804-A84A9F73C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Uitvoerend orgaan</a:t>
            </a:r>
          </a:p>
          <a:p>
            <a:r>
              <a:rPr lang="nl-NL" dirty="0">
                <a:hlinkClick r:id="rId2"/>
              </a:rPr>
              <a:t>www.erkenningen.nl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4377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99825F-13B7-4E92-823A-B6F37E6F1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         Bewijs van vakbekwaamheid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7998BE7-8D6C-45E5-8FFB-54C54C5FE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              Zie Bureau Erkenningen </a:t>
            </a:r>
            <a:r>
              <a:rPr lang="nl-NL" dirty="0">
                <a:hlinkClick r:id="rId2"/>
              </a:rPr>
              <a:t>www.erkenningen.nl</a:t>
            </a:r>
            <a:r>
              <a:rPr lang="nl-NL" dirty="0"/>
              <a:t> </a:t>
            </a:r>
          </a:p>
        </p:txBody>
      </p:sp>
      <p:pic>
        <p:nvPicPr>
          <p:cNvPr id="8" name="Afbeelding 7">
            <a:hlinkClick r:id="rId3"/>
            <a:extLst>
              <a:ext uri="{FF2B5EF4-FFF2-40B4-BE49-F238E27FC236}">
                <a16:creationId xmlns:a16="http://schemas.microsoft.com/office/drawing/2014/main" id="{913AA583-0206-468C-BEBA-632FC88A6B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7706"/>
            <a:ext cx="12192000" cy="686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729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F70EFE-027E-4B79-8DF2-21CFB3BCD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74625"/>
            <a:ext cx="11442700" cy="1325563"/>
          </a:xfrm>
        </p:spPr>
        <p:txBody>
          <a:bodyPr anchor="ctr">
            <a:normAutofit/>
          </a:bodyPr>
          <a:lstStyle/>
          <a:p>
            <a:r>
              <a:rPr lang="nl-NL" dirty="0"/>
              <a:t>Verlenging vakbekwaamheidsbewijs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0685CD62-3071-426F-8522-298BCBDD10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4690" y="1500188"/>
            <a:ext cx="9215320" cy="4676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2203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00550E-F5F0-436F-AA6E-55F385745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74625"/>
            <a:ext cx="11442700" cy="1325563"/>
          </a:xfrm>
        </p:spPr>
        <p:txBody>
          <a:bodyPr anchor="ctr">
            <a:normAutofit/>
          </a:bodyPr>
          <a:lstStyle/>
          <a:p>
            <a:r>
              <a:rPr lang="nl-NL" dirty="0"/>
              <a:t>SKL-spuitkeuring</a:t>
            </a:r>
          </a:p>
        </p:txBody>
      </p:sp>
      <p:pic>
        <p:nvPicPr>
          <p:cNvPr id="7" name="Afbeelding 6" descr="Afbeelding met binnen, gebouw, tafel, trein&#10;&#10;Automatisch gegenereerde beschrijving">
            <a:extLst>
              <a:ext uri="{FF2B5EF4-FFF2-40B4-BE49-F238E27FC236}">
                <a16:creationId xmlns:a16="http://schemas.microsoft.com/office/drawing/2014/main" id="{1E043925-F515-4ED1-AD96-FE8CDC4E18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67" r="1" b="24938"/>
          <a:stretch/>
        </p:blipFill>
        <p:spPr>
          <a:xfrm>
            <a:off x="381000" y="1500188"/>
            <a:ext cx="11442700" cy="4676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3164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043A7A-26D2-4DAA-B55A-5547966A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SKL-keuring herhaling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285247D-784C-403F-98D0-90F87638C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911" y="1433144"/>
            <a:ext cx="11442700" cy="4676775"/>
          </a:xfrm>
        </p:spPr>
        <p:txBody>
          <a:bodyPr/>
          <a:lstStyle/>
          <a:p>
            <a:pPr marL="457200" lvl="1" indent="0">
              <a:buNone/>
            </a:pPr>
            <a:endParaRPr lang="nl-NL" dirty="0"/>
          </a:p>
        </p:txBody>
      </p:sp>
      <p:graphicFrame>
        <p:nvGraphicFramePr>
          <p:cNvPr id="6" name="Tabel 4">
            <a:extLst>
              <a:ext uri="{FF2B5EF4-FFF2-40B4-BE49-F238E27FC236}">
                <a16:creationId xmlns:a16="http://schemas.microsoft.com/office/drawing/2014/main" id="{B6360DB9-88D1-4B65-BD99-8DD90312CA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033809"/>
              </p:ext>
            </p:extLst>
          </p:nvPr>
        </p:nvGraphicFramePr>
        <p:xfrm>
          <a:off x="541911" y="1433144"/>
          <a:ext cx="11442699" cy="387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4527">
                  <a:extLst>
                    <a:ext uri="{9D8B030D-6E8A-4147-A177-3AD203B41FA5}">
                      <a16:colId xmlns:a16="http://schemas.microsoft.com/office/drawing/2014/main" val="1124939905"/>
                    </a:ext>
                  </a:extLst>
                </a:gridCol>
                <a:gridCol w="3573939">
                  <a:extLst>
                    <a:ext uri="{9D8B030D-6E8A-4147-A177-3AD203B41FA5}">
                      <a16:colId xmlns:a16="http://schemas.microsoft.com/office/drawing/2014/main" val="4177178282"/>
                    </a:ext>
                  </a:extLst>
                </a:gridCol>
                <a:gridCol w="3814233">
                  <a:extLst>
                    <a:ext uri="{9D8B030D-6E8A-4147-A177-3AD203B41FA5}">
                      <a16:colId xmlns:a16="http://schemas.microsoft.com/office/drawing/2014/main" val="617140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Keuring elke 3 jaar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Keuring elke 6 jaar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Vrijgesteld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494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Veldspuit &gt; 3 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Veldspuit ≤ 3 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Handgedragen</a:t>
                      </a:r>
                      <a:r>
                        <a:rPr lang="nl-NL" dirty="0"/>
                        <a:t> apparatuur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332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Rijenspuit &gt; 3 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93C9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Rijenspuit ≤ 3 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Spuitlans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443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Spuitinstallatie op zaai- en plantmachines &gt; 3 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93C9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Spuitinstallaties </a:t>
                      </a:r>
                      <a:r>
                        <a:rPr kumimoji="0" lang="nl-N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93C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opgebouwd ≤ 3 meter</a:t>
                      </a:r>
                      <a:endParaRPr kumimoji="0" lang="nl-N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93C9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Rugspuit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576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Fruitteelt, laanboom spuit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93C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Onkruidspuit ≤ 3 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27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Motorvatspuit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93C9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Granulaat, slakkenkorrelstrooier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180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Gedragen spuitmachines met haspel en spuitgeweer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93C9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vernevelapparatuur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3418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grondontsmettingsmachines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93C9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Onkruidstrijkers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9605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93C9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Schijfvernevelaars/strooiers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5025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5632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CDC183-3FA4-4851-86AD-D93CB725F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Keuringsklaar</a:t>
            </a:r>
            <a:r>
              <a:rPr lang="nl-NL" dirty="0"/>
              <a:t> maken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4F66BA-8998-41D2-8D89-70D50E34F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48034"/>
            <a:ext cx="11442700" cy="5241302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Inwendig en uitwendig schoon </a:t>
            </a:r>
          </a:p>
          <a:p>
            <a:r>
              <a:rPr lang="nl-NL" dirty="0"/>
              <a:t>Gesmeerd en soepele beweging zonder speling</a:t>
            </a:r>
          </a:p>
          <a:p>
            <a:r>
              <a:rPr lang="nl-NL" dirty="0" err="1"/>
              <a:t>Tussenas</a:t>
            </a:r>
            <a:r>
              <a:rPr lang="nl-NL" dirty="0"/>
              <a:t> / </a:t>
            </a:r>
            <a:r>
              <a:rPr lang="nl-NL" dirty="0" err="1"/>
              <a:t>aftakas</a:t>
            </a:r>
            <a:r>
              <a:rPr lang="nl-NL" dirty="0"/>
              <a:t> goed beschermd</a:t>
            </a:r>
          </a:p>
          <a:p>
            <a:r>
              <a:rPr lang="nl-NL" dirty="0"/>
              <a:t>Peilglas / niveaumeter goed afleesbaar</a:t>
            </a:r>
          </a:p>
          <a:p>
            <a:r>
              <a:rPr lang="nl-NL" dirty="0"/>
              <a:t>Filters goed gereinigd</a:t>
            </a:r>
          </a:p>
          <a:p>
            <a:r>
              <a:rPr lang="nl-NL" dirty="0"/>
              <a:t>Geen lekkage van pomp, filters, kranen, leidingen, slangen, doppen, tank</a:t>
            </a:r>
          </a:p>
          <a:p>
            <a:r>
              <a:rPr lang="nl-NL" dirty="0"/>
              <a:t>Slangen vrij van scheuren en knikken</a:t>
            </a:r>
          </a:p>
          <a:p>
            <a:r>
              <a:rPr lang="nl-NL" dirty="0"/>
              <a:t>Boomhoogte horizontaal, recht, goede stabilisatie, werkende obstakelbeveiliging</a:t>
            </a:r>
          </a:p>
          <a:p>
            <a:r>
              <a:rPr lang="nl-NL" dirty="0"/>
              <a:t>Spuitdoppen met juiste stand, niet versleten of verstopt, druppelen niet na</a:t>
            </a:r>
          </a:p>
          <a:p>
            <a:r>
              <a:rPr lang="nl-NL" dirty="0"/>
              <a:t>Manometer leesbaar met juiste schaalverdeling</a:t>
            </a:r>
          </a:p>
          <a:p>
            <a:r>
              <a:rPr lang="nl-NL" dirty="0"/>
              <a:t>Drukaccumulator (indien aanwezig) werkt goed</a:t>
            </a:r>
          </a:p>
        </p:txBody>
      </p:sp>
      <p:pic>
        <p:nvPicPr>
          <p:cNvPr id="5" name="Afbeelding 4" descr="Afbeelding met groen, gebouw, zitten, bank&#10;&#10;Automatisch gegenereerde beschrijving">
            <a:extLst>
              <a:ext uri="{FF2B5EF4-FFF2-40B4-BE49-F238E27FC236}">
                <a16:creationId xmlns:a16="http://schemas.microsoft.com/office/drawing/2014/main" id="{3B6354BB-EA3A-4BD0-BCBB-8A94663C07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126" y="125625"/>
            <a:ext cx="3259756" cy="244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294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FC1CACBC-EADE-4711-80E7-571BFF6C0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74625"/>
            <a:ext cx="11442700" cy="1325563"/>
          </a:xfrm>
        </p:spPr>
        <p:txBody>
          <a:bodyPr anchor="ctr">
            <a:normAutofit/>
          </a:bodyPr>
          <a:lstStyle/>
          <a:p>
            <a:r>
              <a:rPr lang="nl-NL" dirty="0"/>
              <a:t>Hoofdstuk 7 beheer en registratie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7DF526F-3206-4F4F-8614-DED1FCD85D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825625"/>
            <a:ext cx="5638800" cy="4351338"/>
          </a:xfrm>
        </p:spPr>
        <p:txBody>
          <a:bodyPr>
            <a:normAutofit/>
          </a:bodyPr>
          <a:lstStyle/>
          <a:p>
            <a:r>
              <a:rPr lang="nl-NL" dirty="0"/>
              <a:t>Middelen beheren op het bedrijf</a:t>
            </a:r>
          </a:p>
          <a:p>
            <a:r>
              <a:rPr lang="nl-NL" dirty="0"/>
              <a:t>Opslag van middelen</a:t>
            </a:r>
          </a:p>
          <a:p>
            <a:r>
              <a:rPr lang="nl-NL" dirty="0"/>
              <a:t>Registratie</a:t>
            </a:r>
          </a:p>
          <a:p>
            <a:r>
              <a:rPr lang="nl-NL" dirty="0"/>
              <a:t>Gewasbeschermingsmonitor</a:t>
            </a:r>
          </a:p>
          <a:p>
            <a:r>
              <a:rPr lang="nl-NL" dirty="0"/>
              <a:t>Controlerende instanties</a:t>
            </a:r>
          </a:p>
          <a:p>
            <a:r>
              <a:rPr lang="nl-NL" dirty="0"/>
              <a:t>Bewijs van vakbekwaamheid</a:t>
            </a:r>
          </a:p>
          <a:p>
            <a:r>
              <a:rPr lang="nl-NL" dirty="0"/>
              <a:t>Spuitkeuring SKL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361236A-D1B0-480C-9244-325C86F2DB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64" r="1340" b="-1"/>
          <a:stretch/>
        </p:blipFill>
        <p:spPr>
          <a:xfrm>
            <a:off x="6172200" y="1825625"/>
            <a:ext cx="56515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10061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59DCED-6CEA-4692-BC79-B13BE5268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4DB4437-E91C-4DDF-8A75-42E8E9033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13. Geldt de SKL-keuring ook voor de rugspuit? Licht je </a:t>
            </a:r>
            <a:r>
              <a:rPr lang="nl-NL" dirty="0" err="1"/>
              <a:t>antwoordtoe</a:t>
            </a:r>
            <a:r>
              <a:rPr lang="nl-NL" dirty="0"/>
              <a:t>.</a:t>
            </a:r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Nee, de SKL-keuring geldt niet voor de rugspuit. Alleen niet-</a:t>
            </a:r>
            <a:r>
              <a:rPr lang="nl-NL" dirty="0" err="1">
                <a:solidFill>
                  <a:srgbClr val="FF0000"/>
                </a:solidFill>
              </a:rPr>
              <a:t>handgedragen</a:t>
            </a:r>
            <a:r>
              <a:rPr lang="nl-NL" dirty="0">
                <a:solidFill>
                  <a:srgbClr val="FF0000"/>
                </a:solidFill>
              </a:rPr>
              <a:t> spuiten met een motor vallen onder de SKL-keuring.</a:t>
            </a:r>
          </a:p>
          <a:p>
            <a:pPr marL="0" indent="0">
              <a:buNone/>
            </a:pPr>
            <a:r>
              <a:rPr lang="nl-NL" dirty="0"/>
              <a:t>14. Wat is het doel van de spuitkeuring?</a:t>
            </a:r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Het doel is dat men werkt met veilige apparatuur, die geen onnodige milieuschade veroorzaakt.</a:t>
            </a:r>
          </a:p>
        </p:txBody>
      </p:sp>
    </p:spTree>
    <p:extLst>
      <p:ext uri="{BB962C8B-B14F-4D97-AF65-F5344CB8AC3E}">
        <p14:creationId xmlns:p14="http://schemas.microsoft.com/office/powerpoint/2010/main" val="3993565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A491E3-E620-4538-BC10-1D6F2D41E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nl-NL" dirty="0"/>
              <a:t>Opslag van middelen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4622FCF-B4FC-4B61-885C-CC1BC5C5CAA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dirty="0"/>
              <a:t>&lt; 400 kg valt dit onder de wet gewasbeschermingsmiddelen en biociden</a:t>
            </a:r>
          </a:p>
          <a:p>
            <a:pPr marL="0" indent="0">
              <a:buNone/>
            </a:pPr>
            <a:r>
              <a:rPr lang="nl-NL" dirty="0"/>
              <a:t>&gt; 400 kg Activiteitenbesluit. PGS15 is richtlijn</a:t>
            </a:r>
          </a:p>
          <a:p>
            <a:r>
              <a:rPr lang="nl-NL" dirty="0"/>
              <a:t>Middelen in afsluitbare kast</a:t>
            </a:r>
          </a:p>
          <a:p>
            <a:r>
              <a:rPr lang="nl-NL" dirty="0"/>
              <a:t>Poeders boven </a:t>
            </a:r>
          </a:p>
          <a:p>
            <a:r>
              <a:rPr lang="nl-NL" dirty="0"/>
              <a:t>Verlichting explosievrij</a:t>
            </a:r>
          </a:p>
          <a:p>
            <a:r>
              <a:rPr lang="nl-NL" dirty="0"/>
              <a:t>Geen directe hittebron</a:t>
            </a:r>
          </a:p>
          <a:p>
            <a:r>
              <a:rPr lang="nl-NL" dirty="0"/>
              <a:t>Gebruik lekbak voor vloeistoffen</a:t>
            </a:r>
          </a:p>
          <a:p>
            <a:r>
              <a:rPr lang="nl-NL" dirty="0"/>
              <a:t>Goede ventilatie</a:t>
            </a:r>
          </a:p>
          <a:p>
            <a:r>
              <a:rPr lang="nl-NL" dirty="0"/>
              <a:t>Werk netjes, zorg voor overzicht</a:t>
            </a:r>
          </a:p>
          <a:p>
            <a:r>
              <a:rPr lang="nl-NL" dirty="0"/>
              <a:t>Goede scheiding van producten</a:t>
            </a:r>
          </a:p>
          <a:p>
            <a:r>
              <a:rPr lang="nl-NL" dirty="0"/>
              <a:t>Controleer etiket op aanvullende eisen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5E5939D8-C866-4A6E-8DCA-6F621DAABB9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b">
            <a:normAutofit fontScale="77500" lnSpcReduction="20000"/>
          </a:bodyPr>
          <a:lstStyle/>
          <a:p>
            <a:pPr marL="0" indent="0">
              <a:buNone/>
            </a:pPr>
            <a:br>
              <a:rPr lang="nl-NL" dirty="0"/>
            </a:b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F467F93-74EA-4900-8B12-3C933635E0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88" r="4" b="8470"/>
          <a:stretch/>
        </p:blipFill>
        <p:spPr>
          <a:xfrm>
            <a:off x="6194427" y="1802431"/>
            <a:ext cx="5664200" cy="36845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0811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F83517D5-EB31-48C2-B577-07FC9B892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Voorzieningen bij de opslag</a:t>
            </a:r>
          </a:p>
        </p:txBody>
      </p:sp>
      <p:pic>
        <p:nvPicPr>
          <p:cNvPr id="10" name="Tijdelijke aanduiding voor inhoud 9">
            <a:extLst>
              <a:ext uri="{FF2B5EF4-FFF2-40B4-BE49-F238E27FC236}">
                <a16:creationId xmlns:a16="http://schemas.microsoft.com/office/drawing/2014/main" id="{307A98C0-49D7-4580-974B-CD9548F32E3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1000" y="1920869"/>
            <a:ext cx="5638800" cy="4160850"/>
          </a:xfrm>
          <a:prstGeom prst="rect">
            <a:avLst/>
          </a:prstGeom>
        </p:spPr>
      </p:pic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CA9457D6-F9D9-42C8-ACFE-6E011988257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err="1"/>
              <a:t>Waskraan</a:t>
            </a:r>
            <a:r>
              <a:rPr lang="nl-NL" dirty="0"/>
              <a:t> bij de opslag</a:t>
            </a:r>
          </a:p>
          <a:p>
            <a:r>
              <a:rPr lang="nl-NL" dirty="0"/>
              <a:t>Overmaats vat om lekkend fust in op te slaan</a:t>
            </a:r>
          </a:p>
          <a:p>
            <a:r>
              <a:rPr lang="nl-NL" dirty="0"/>
              <a:t>6 kg brandblusser bij de opslag</a:t>
            </a:r>
          </a:p>
          <a:p>
            <a:r>
              <a:rPr lang="nl-NL" dirty="0"/>
              <a:t>Absorberend materiaal om gemorste middelen op te ruimen</a:t>
            </a:r>
          </a:p>
          <a:p>
            <a:r>
              <a:rPr lang="nl-NL" dirty="0"/>
              <a:t>Aparte kast voor </a:t>
            </a:r>
            <a:r>
              <a:rPr lang="nl-NL" dirty="0" err="1"/>
              <a:t>PBM’s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6815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4DCD63-D792-45DB-AD56-AC3A76C6A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74625"/>
            <a:ext cx="11442700" cy="1325563"/>
          </a:xfrm>
        </p:spPr>
        <p:txBody>
          <a:bodyPr anchor="ctr">
            <a:normAutofit/>
          </a:bodyPr>
          <a:lstStyle/>
          <a:p>
            <a:r>
              <a:rPr lang="nl-NL" dirty="0"/>
              <a:t>Pictogrammen op de opslag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F921671-DDE5-4CE5-9441-DB1E20BF85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825625"/>
            <a:ext cx="56388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4E86C4CC-1AFA-468A-AB2B-AD66AC8FA2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030931" y="1280160"/>
            <a:ext cx="7235415" cy="54808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9115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DDB0EA2-4075-4E9D-A7A7-D225F62DB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 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52981EC-C04A-44BB-B1E9-51816F16F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66788"/>
            <a:ext cx="11442700" cy="531658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dirty="0"/>
              <a:t>1. Als een middel zijn toelating heeft verloren, moet je het middel afvoeren van het bedrijf. Welke mogelijkheden zijn daarvoor?</a:t>
            </a:r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Afvoeren van aangebroken verpakking naar KGA-depot, afvoeren van ongeopende verpakking naar leverancier.</a:t>
            </a:r>
          </a:p>
          <a:p>
            <a:pPr marL="0" indent="0">
              <a:buNone/>
            </a:pPr>
            <a:r>
              <a:rPr lang="nl-NL" dirty="0"/>
              <a:t>2. Waarom moeten poeders bovenin de kast staan en vloeistoffen onderin?</a:t>
            </a:r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Indien vloeistoffen boven staan en gaan lekken dan tasten ze alles aan.</a:t>
            </a:r>
          </a:p>
          <a:p>
            <a:pPr marL="0" indent="0">
              <a:buNone/>
            </a:pPr>
            <a:r>
              <a:rPr lang="nl-NL" dirty="0"/>
              <a:t>3. Waarom moet er in de omgeving van de kast een overmaats vat worden geplaatst?</a:t>
            </a:r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In een overmaats vat plaats je een lekke verpakking, zodat vervolgschade beperkt blijft.</a:t>
            </a:r>
          </a:p>
          <a:p>
            <a:pPr marL="0" indent="0">
              <a:buNone/>
            </a:pPr>
            <a:r>
              <a:rPr lang="nl-NL" dirty="0"/>
              <a:t>4. Welke middelen kun je gebruiken om gemorste gewasbeschermingsmiddelen te absorberen?</a:t>
            </a:r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Gemorste middelen kun je absorberen met kattenbakkorrels.</a:t>
            </a:r>
          </a:p>
          <a:p>
            <a:pPr marL="0" indent="0">
              <a:buNone/>
            </a:pPr>
            <a:r>
              <a:rPr lang="nl-NL" dirty="0"/>
              <a:t>5. Op de afbeelding in deze paragraaf met de sticker met de gevarensymbolen missen een paar symbolen. Welke zijn dat en is het een probleem dat ze ontbreken?</a:t>
            </a:r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De symbolen die ontbreken zijn: ‘radioactieve stoffen’ en ‘gashouders onder druk’. Deze worden niet gebruikt in de gewasbescherming, dus dit is geen probleem</a:t>
            </a:r>
            <a:r>
              <a:rPr lang="nl-N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542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AAFA26-A78F-4851-9C38-D4A8BC9B3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Registratie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4576C7-8341-4623-8865-AE705467C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Registratie van een middel (3 jaar bewaren)</a:t>
            </a:r>
          </a:p>
          <a:p>
            <a:r>
              <a:rPr lang="nl-NL" dirty="0"/>
              <a:t>Naam van het middel</a:t>
            </a:r>
          </a:p>
          <a:p>
            <a:r>
              <a:rPr lang="nl-NL" dirty="0"/>
              <a:t>N-nummer </a:t>
            </a:r>
          </a:p>
          <a:p>
            <a:r>
              <a:rPr lang="nl-NL" dirty="0"/>
              <a:t>Datum van toepassing</a:t>
            </a:r>
          </a:p>
          <a:p>
            <a:r>
              <a:rPr lang="nl-NL" dirty="0"/>
              <a:t>Perceel of object</a:t>
            </a:r>
          </a:p>
          <a:p>
            <a:r>
              <a:rPr lang="nl-NL" dirty="0"/>
              <a:t>Hoeveelheid die gebruikt is</a:t>
            </a:r>
          </a:p>
          <a:p>
            <a:pPr marL="0" indent="0">
              <a:buNone/>
            </a:pPr>
            <a:r>
              <a:rPr lang="nl-NL" dirty="0"/>
              <a:t>Het gebruik van CMR stoffen wordt apart geregistreerd</a:t>
            </a:r>
          </a:p>
        </p:txBody>
      </p:sp>
    </p:spTree>
    <p:extLst>
      <p:ext uri="{BB962C8B-B14F-4D97-AF65-F5344CB8AC3E}">
        <p14:creationId xmlns:p14="http://schemas.microsoft.com/office/powerpoint/2010/main" val="3932899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919AF2-247E-482F-8269-5105B66D1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2547365-A9D4-4CE5-9FBB-1F806E86D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6. Waarom moeten telers hun middelengebruik registreren?</a:t>
            </a:r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Om wettelijk gebruik te kunnen controleren.</a:t>
            </a:r>
          </a:p>
          <a:p>
            <a:pPr marL="0" indent="0">
              <a:buNone/>
            </a:pPr>
            <a:r>
              <a:rPr lang="nl-NL" dirty="0"/>
              <a:t>7. Hoe kan een controlerende instantie aan jouw aankoopgegevens komen?</a:t>
            </a:r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Via de leverancier.</a:t>
            </a:r>
          </a:p>
        </p:txBody>
      </p:sp>
    </p:spTree>
    <p:extLst>
      <p:ext uri="{BB962C8B-B14F-4D97-AF65-F5344CB8AC3E}">
        <p14:creationId xmlns:p14="http://schemas.microsoft.com/office/powerpoint/2010/main" val="350219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2BAABD-40D7-4A39-A849-8887F73E5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Gewasbeschermingsmonitor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3F8F9A8-EE94-4D85-BD37-37621CD74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317072"/>
            <a:ext cx="11682369" cy="536630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/>
              <a:t>Professionele gebruikers (binnen en buiten de landbouw) moeten de monitor inzetten </a:t>
            </a:r>
          </a:p>
          <a:p>
            <a:r>
              <a:rPr lang="nl-NL" dirty="0"/>
              <a:t>Onderdelen</a:t>
            </a:r>
          </a:p>
          <a:p>
            <a:pPr lvl="1"/>
            <a:r>
              <a:rPr lang="nl-NL" dirty="0"/>
              <a:t>Teeltfrequentie – voorvrucht en vruchtwisseling</a:t>
            </a:r>
          </a:p>
          <a:p>
            <a:pPr lvl="1"/>
            <a:r>
              <a:rPr lang="nl-NL" dirty="0"/>
              <a:t>Rassenkeuze, uitgangsmateriaal – resistente cultivars, gecertificeerd zaai- en plantgoed</a:t>
            </a:r>
          </a:p>
          <a:p>
            <a:pPr lvl="1"/>
            <a:r>
              <a:rPr lang="nl-NL" dirty="0"/>
              <a:t>Monitoring van schadelijke organismen in het gewas</a:t>
            </a:r>
          </a:p>
          <a:p>
            <a:pPr lvl="1"/>
            <a:r>
              <a:rPr lang="nl-NL" dirty="0"/>
              <a:t>Gebruik van waarschuwings- of beslissingsondersteunende systemen (BOS)</a:t>
            </a:r>
          </a:p>
          <a:p>
            <a:pPr lvl="1"/>
            <a:r>
              <a:rPr lang="nl-NL" dirty="0"/>
              <a:t>Toegepaste biologische, fysische en mechanische maatregelen</a:t>
            </a:r>
          </a:p>
          <a:p>
            <a:pPr lvl="1"/>
            <a:r>
              <a:rPr lang="nl-NL" dirty="0"/>
              <a:t>Keuze van gewasbeschermingsmiddelen</a:t>
            </a:r>
          </a:p>
          <a:p>
            <a:pPr lvl="1"/>
            <a:r>
              <a:rPr lang="nl-NL" dirty="0"/>
              <a:t>Emissiebeperkende maatregelen en toedieningstechnieken</a:t>
            </a:r>
          </a:p>
          <a:p>
            <a:pPr lvl="1"/>
            <a:r>
              <a:rPr lang="nl-NL" dirty="0"/>
              <a:t>Resistentiemanagement</a:t>
            </a:r>
          </a:p>
          <a:p>
            <a:pPr lvl="1"/>
            <a:r>
              <a:rPr lang="nl-NL" dirty="0"/>
              <a:t>Overige maatregelen die de inzet van chemische middelen beperken</a:t>
            </a:r>
          </a:p>
          <a:p>
            <a:pPr lvl="1"/>
            <a:r>
              <a:rPr lang="nl-NL" dirty="0"/>
              <a:t>Oordeel / evaluatie van het succes in de afgelopen teelt</a:t>
            </a:r>
          </a:p>
          <a:p>
            <a:pPr marL="0" indent="0">
              <a:buNone/>
            </a:pPr>
            <a:r>
              <a:rPr lang="nl-NL" dirty="0"/>
              <a:t>Binnen 2 maanden na de teelt / teeltjaar moet de monitor zijn ingevuld</a:t>
            </a:r>
          </a:p>
          <a:p>
            <a:pPr marL="0" indent="0">
              <a:buNone/>
            </a:pPr>
            <a:r>
              <a:rPr lang="nl-NL" dirty="0"/>
              <a:t>3 jaar bewaren</a:t>
            </a:r>
          </a:p>
        </p:txBody>
      </p:sp>
    </p:spTree>
    <p:extLst>
      <p:ext uri="{BB962C8B-B14F-4D97-AF65-F5344CB8AC3E}">
        <p14:creationId xmlns:p14="http://schemas.microsoft.com/office/powerpoint/2010/main" val="400415313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Helix Learning 2016">
      <a:dk1>
        <a:srgbClr val="0093C9"/>
      </a:dk1>
      <a:lt1>
        <a:srgbClr val="FFFFFF"/>
      </a:lt1>
      <a:dk2>
        <a:srgbClr val="0093C9"/>
      </a:dk2>
      <a:lt2>
        <a:srgbClr val="FFFFFF"/>
      </a:lt2>
      <a:accent1>
        <a:srgbClr val="0093C9"/>
      </a:accent1>
      <a:accent2>
        <a:srgbClr val="77777B"/>
      </a:accent2>
      <a:accent3>
        <a:srgbClr val="17BB99"/>
      </a:accent3>
      <a:accent4>
        <a:srgbClr val="FFA200"/>
      </a:accent4>
      <a:accent5>
        <a:srgbClr val="A6A6A6"/>
      </a:accent5>
      <a:accent6>
        <a:srgbClr val="92D050"/>
      </a:accent6>
      <a:hlink>
        <a:srgbClr val="17BB99"/>
      </a:hlink>
      <a:folHlink>
        <a:srgbClr val="0093C9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2" id="{4B212D47-8ED2-48F3-BD8B-4C0F5EB9B218}" vid="{31FD5804-6765-42EC-877E-0FE753069BF7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940</Words>
  <Application>Microsoft Office PowerPoint</Application>
  <PresentationFormat>Breedbeeld</PresentationFormat>
  <Paragraphs>155</Paragraphs>
  <Slides>20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Kantoorthema</vt:lpstr>
      <vt:lpstr>Uitvoeren gewasbescherming</vt:lpstr>
      <vt:lpstr>Hoofdstuk 7 beheer en registratie</vt:lpstr>
      <vt:lpstr>Opslag van middelen</vt:lpstr>
      <vt:lpstr>Voorzieningen bij de opslag</vt:lpstr>
      <vt:lpstr>Pictogrammen op de opslag</vt:lpstr>
      <vt:lpstr>Vragen </vt:lpstr>
      <vt:lpstr>Registratie</vt:lpstr>
      <vt:lpstr>Vragen</vt:lpstr>
      <vt:lpstr>Gewasbeschermingsmonitor </vt:lpstr>
      <vt:lpstr>Vragen</vt:lpstr>
      <vt:lpstr>Controlerende instanties</vt:lpstr>
      <vt:lpstr>Andere controlerende instanties</vt:lpstr>
      <vt:lpstr>Vragen</vt:lpstr>
      <vt:lpstr>Bewijs van vakbekwaamheid</vt:lpstr>
      <vt:lpstr>          Bewijs van vakbekwaamheid</vt:lpstr>
      <vt:lpstr>Verlenging vakbekwaamheidsbewijs</vt:lpstr>
      <vt:lpstr>SKL-spuitkeuring</vt:lpstr>
      <vt:lpstr>SKL-keuring herhaling </vt:lpstr>
      <vt:lpstr>Keuringsklaar maken</vt:lpstr>
      <vt:lpstr>Vragen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Uitvoeren gewasbescherming</dc:title>
  <dc:creator>Koos van Splunter</dc:creator>
  <cp:lastModifiedBy>Koos van Splunter</cp:lastModifiedBy>
  <cp:revision>9</cp:revision>
  <dcterms:created xsi:type="dcterms:W3CDTF">2020-04-07T14:46:07Z</dcterms:created>
  <dcterms:modified xsi:type="dcterms:W3CDTF">2020-04-07T16:04:18Z</dcterms:modified>
</cp:coreProperties>
</file>